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handoutMasterIdLst>
    <p:handoutMasterId r:id="rId19"/>
  </p:handoutMasterIdLst>
  <p:sldIdLst>
    <p:sldId id="256" r:id="rId2"/>
    <p:sldId id="258" r:id="rId3"/>
    <p:sldId id="260" r:id="rId4"/>
    <p:sldId id="261" r:id="rId5"/>
    <p:sldId id="262" r:id="rId6"/>
    <p:sldId id="264" r:id="rId7"/>
    <p:sldId id="265" r:id="rId8"/>
    <p:sldId id="266" r:id="rId9"/>
    <p:sldId id="263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</p:sldIdLst>
  <p:sldSz cx="9144000" cy="6858000" type="screen4x3"/>
  <p:notesSz cx="6954838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71"/>
  </p:normalViewPr>
  <p:slideViewPr>
    <p:cSldViewPr snapToGrid="0" snapToObjects="1">
      <p:cViewPr varScale="1">
        <p:scale>
          <a:sx n="91" d="100"/>
          <a:sy n="91" d="100"/>
        </p:scale>
        <p:origin x="1704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3763" cy="465455"/>
          </a:xfrm>
          <a:prstGeom prst="rect">
            <a:avLst/>
          </a:prstGeom>
        </p:spPr>
        <p:txBody>
          <a:bodyPr vert="horz" lIns="92930" tIns="46465" rIns="92930" bIns="46465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9466" y="0"/>
            <a:ext cx="3013763" cy="465455"/>
          </a:xfrm>
          <a:prstGeom prst="rect">
            <a:avLst/>
          </a:prstGeom>
        </p:spPr>
        <p:txBody>
          <a:bodyPr vert="horz" lIns="92930" tIns="46465" rIns="92930" bIns="46465" rtlCol="0"/>
          <a:lstStyle>
            <a:lvl1pPr algn="r">
              <a:defRPr sz="1200"/>
            </a:lvl1pPr>
          </a:lstStyle>
          <a:p>
            <a:fld id="{E77A6D75-B5D6-471F-A957-96E2549197F8}" type="datetimeFigureOut">
              <a:rPr lang="fr-FR" smtClean="0"/>
              <a:t>05/07/2016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029"/>
            <a:ext cx="3013763" cy="465455"/>
          </a:xfrm>
          <a:prstGeom prst="rect">
            <a:avLst/>
          </a:prstGeom>
        </p:spPr>
        <p:txBody>
          <a:bodyPr vert="horz" lIns="92930" tIns="46465" rIns="92930" bIns="46465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9466" y="8842029"/>
            <a:ext cx="3013763" cy="465455"/>
          </a:xfrm>
          <a:prstGeom prst="rect">
            <a:avLst/>
          </a:prstGeom>
        </p:spPr>
        <p:txBody>
          <a:bodyPr vert="horz" lIns="92930" tIns="46465" rIns="92930" bIns="46465" rtlCol="0" anchor="b"/>
          <a:lstStyle>
            <a:lvl1pPr algn="r">
              <a:defRPr sz="1200"/>
            </a:lvl1pPr>
          </a:lstStyle>
          <a:p>
            <a:fld id="{6BEAD9D6-A04B-44F3-A2A9-E0144B6E32F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65386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267200" y="177800"/>
            <a:ext cx="4648200" cy="1879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486400" y="3429000"/>
            <a:ext cx="3429000" cy="13462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A4A6734C-E115-4BC5-9FB0-F9BF6FABFDA0}" type="datetimeFigureOut">
              <a:rPr lang="en-US" smtClean="0"/>
              <a:t>7/5/16</a:t>
            </a:fld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A6734C-E115-4BC5-9FB0-F9BF6FABFDA0}" type="datetimeFigureOut">
              <a:rPr lang="en-US" smtClean="0"/>
              <a:t>7/5/16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101600"/>
            <a:ext cx="2171700" cy="6100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01600"/>
            <a:ext cx="6362700" cy="6100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A6734C-E115-4BC5-9FB0-F9BF6FABFDA0}" type="datetimeFigureOut">
              <a:rPr lang="en-US" smtClean="0"/>
              <a:t>7/5/16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A6734C-E115-4BC5-9FB0-F9BF6FABFDA0}" type="datetimeFigureOut">
              <a:rPr lang="en-US" smtClean="0"/>
              <a:t>7/5/16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A6734C-E115-4BC5-9FB0-F9BF6FABFDA0}" type="datetimeFigureOut">
              <a:rPr lang="en-US" smtClean="0"/>
              <a:t>7/5/16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67200" cy="483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267200" cy="483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A6734C-E115-4BC5-9FB0-F9BF6FABFDA0}" type="datetimeFigureOut">
              <a:rPr lang="en-US" smtClean="0"/>
              <a:t>7/5/16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A6734C-E115-4BC5-9FB0-F9BF6FABFDA0}" type="datetimeFigureOut">
              <a:rPr lang="en-US" smtClean="0"/>
              <a:t>7/5/16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A6734C-E115-4BC5-9FB0-F9BF6FABFDA0}" type="datetimeFigureOut">
              <a:rPr lang="en-US" smtClean="0"/>
              <a:t>7/5/16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A6734C-E115-4BC5-9FB0-F9BF6FABFDA0}" type="datetimeFigureOut">
              <a:rPr lang="en-US" smtClean="0"/>
              <a:t>7/5/16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A6734C-E115-4BC5-9FB0-F9BF6FABFDA0}" type="datetimeFigureOut">
              <a:rPr lang="en-US" smtClean="0"/>
              <a:t>7/5/16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A6734C-E115-4BC5-9FB0-F9BF6FABFDA0}" type="datetimeFigureOut">
              <a:rPr lang="en-US" smtClean="0"/>
              <a:t>7/5/16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101600"/>
            <a:ext cx="7620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fr-FR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86800" cy="483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286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A4A6734C-E115-4BC5-9FB0-F9BF6FABFDA0}" type="datetimeFigureOut">
              <a:rPr lang="en-US" smtClean="0"/>
              <a:t>7/5/16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>
                <a:latin typeface="Comic Sans MS" pitchFamily="66" charset="0"/>
              </a:rPr>
              <a:t>T’es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branché</a:t>
            </a:r>
            <a:r>
              <a:rPr lang="en-US" dirty="0" smtClean="0">
                <a:latin typeface="Comic Sans MS" pitchFamily="66" charset="0"/>
              </a:rPr>
              <a:t>!</a:t>
            </a:r>
            <a:r>
              <a:rPr lang="en-US" dirty="0" smtClean="0">
                <a:latin typeface="Comic Sans MS" pitchFamily="66" charset="0"/>
              </a:rPr>
              <a:t/>
            </a:r>
            <a:br>
              <a:rPr lang="en-US" dirty="0" smtClean="0">
                <a:latin typeface="Comic Sans MS" pitchFamily="66" charset="0"/>
              </a:rPr>
            </a:br>
            <a:r>
              <a:rPr lang="en-US" dirty="0" err="1" smtClean="0">
                <a:latin typeface="Comic Sans MS" pitchFamily="66" charset="0"/>
              </a:rPr>
              <a:t>Unité</a:t>
            </a:r>
            <a:r>
              <a:rPr lang="en-US" smtClean="0">
                <a:latin typeface="Comic Sans MS" pitchFamily="66" charset="0"/>
              </a:rPr>
              <a:t> </a:t>
            </a:r>
            <a:r>
              <a:rPr lang="en-US" smtClean="0">
                <a:latin typeface="Comic Sans MS" pitchFamily="66" charset="0"/>
              </a:rPr>
              <a:t>1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41273" y="1614054"/>
            <a:ext cx="4274127" cy="1346200"/>
          </a:xfrm>
        </p:spPr>
        <p:txBody>
          <a:bodyPr/>
          <a:lstStyle/>
          <a:p>
            <a:r>
              <a:rPr lang="en-US" b="1" dirty="0" smtClean="0"/>
              <a:t>Mon </a:t>
            </a:r>
            <a:r>
              <a:rPr lang="en-US" b="1" dirty="0" err="1" smtClean="0"/>
              <a:t>enfance</a:t>
            </a:r>
            <a:endParaRPr lang="en-US" b="1" dirty="0" smtClean="0"/>
          </a:p>
          <a:p>
            <a:r>
              <a:rPr lang="en-US" b="1" i="1" dirty="0" err="1" smtClean="0"/>
              <a:t>Quand</a:t>
            </a:r>
            <a:r>
              <a:rPr lang="en-US" b="1" i="1" dirty="0" smtClean="0"/>
              <a:t> </a:t>
            </a:r>
            <a:r>
              <a:rPr lang="en-US" b="1" i="1" dirty="0" err="1" smtClean="0"/>
              <a:t>j’était</a:t>
            </a:r>
            <a:r>
              <a:rPr lang="en-US" b="1" i="1" dirty="0" smtClean="0"/>
              <a:t> petit, </a:t>
            </a:r>
            <a:r>
              <a:rPr lang="en-US" b="1" i="1" dirty="0" err="1" smtClean="0"/>
              <a:t>j’étais</a:t>
            </a:r>
            <a:r>
              <a:rPr lang="en-US" b="1" i="1" dirty="0" smtClean="0"/>
              <a:t> _________________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763022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Imparfait</a:t>
            </a:r>
            <a:r>
              <a:rPr lang="en-US" dirty="0" smtClean="0"/>
              <a:t> -  </a:t>
            </a:r>
            <a:r>
              <a:rPr lang="en-US" dirty="0" err="1" smtClean="0"/>
              <a:t>être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5208534"/>
              </p:ext>
            </p:extLst>
          </p:nvPr>
        </p:nvGraphicFramePr>
        <p:xfrm>
          <a:off x="489857" y="2122714"/>
          <a:ext cx="7946571" cy="424107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51857"/>
                <a:gridCol w="2512785"/>
                <a:gridCol w="1387930"/>
                <a:gridCol w="2793999"/>
              </a:tblGrid>
              <a:tr h="1251857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smtClean="0"/>
                        <a:t>J’  </a:t>
                      </a:r>
                      <a:endParaRPr lang="en-US" sz="3600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smtClean="0"/>
                        <a:t>Nous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251857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err="1" smtClean="0"/>
                        <a:t>Tu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err="1" smtClean="0"/>
                        <a:t>Vous</a:t>
                      </a:r>
                      <a:endParaRPr lang="en-US" sz="3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51857"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Il/ Elle/</a:t>
                      </a:r>
                    </a:p>
                    <a:p>
                      <a:r>
                        <a:rPr lang="en-US" sz="3600" dirty="0" smtClean="0"/>
                        <a:t>On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err="1" smtClean="0"/>
                        <a:t>Ils</a:t>
                      </a:r>
                      <a:r>
                        <a:rPr lang="en-US" sz="3600" dirty="0" smtClean="0"/>
                        <a:t>/ </a:t>
                      </a:r>
                      <a:r>
                        <a:rPr lang="en-US" sz="3600" dirty="0" err="1" smtClean="0"/>
                        <a:t>Elles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104572" y="2503713"/>
            <a:ext cx="11228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err="1" smtClean="0"/>
              <a:t>étais</a:t>
            </a:r>
            <a:endParaRPr lang="en-US" sz="3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256972" y="3708399"/>
            <a:ext cx="11228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err="1" smtClean="0"/>
              <a:t>étais</a:t>
            </a:r>
            <a:endParaRPr lang="en-US" sz="3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256972" y="5050970"/>
            <a:ext cx="10951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err="1" smtClean="0"/>
              <a:t>était</a:t>
            </a:r>
            <a:endParaRPr lang="en-US" sz="36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259287" y="2503713"/>
            <a:ext cx="17810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err="1" smtClean="0"/>
              <a:t>étions</a:t>
            </a:r>
            <a:endParaRPr lang="en-US" sz="36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411687" y="3708399"/>
            <a:ext cx="17810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err="1" smtClean="0"/>
              <a:t>étiez</a:t>
            </a:r>
            <a:endParaRPr lang="en-US" sz="36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6389917" y="5050970"/>
            <a:ext cx="17810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err="1" smtClean="0"/>
              <a:t>étaient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2290081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Imparfait</a:t>
            </a:r>
            <a:r>
              <a:rPr lang="en-US" dirty="0" smtClean="0"/>
              <a:t> -  </a:t>
            </a:r>
            <a:r>
              <a:rPr lang="en-US" dirty="0" err="1" smtClean="0"/>
              <a:t>avoir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8480636"/>
              </p:ext>
            </p:extLst>
          </p:nvPr>
        </p:nvGraphicFramePr>
        <p:xfrm>
          <a:off x="489857" y="2122714"/>
          <a:ext cx="7946571" cy="424107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51857"/>
                <a:gridCol w="2512785"/>
                <a:gridCol w="1387930"/>
                <a:gridCol w="2793999"/>
              </a:tblGrid>
              <a:tr h="1251857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smtClean="0"/>
                        <a:t>J’  </a:t>
                      </a:r>
                      <a:endParaRPr lang="en-US" sz="3600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smtClean="0"/>
                        <a:t>Nous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251857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err="1" smtClean="0"/>
                        <a:t>Tu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err="1" smtClean="0"/>
                        <a:t>Vous</a:t>
                      </a:r>
                      <a:endParaRPr lang="en-US" sz="3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51857"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Il/ Elle/</a:t>
                      </a:r>
                    </a:p>
                    <a:p>
                      <a:r>
                        <a:rPr lang="en-US" sz="3600" dirty="0" smtClean="0"/>
                        <a:t>On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err="1" smtClean="0"/>
                        <a:t>Ils</a:t>
                      </a:r>
                      <a:r>
                        <a:rPr lang="en-US" sz="3600" dirty="0" smtClean="0"/>
                        <a:t>/ </a:t>
                      </a:r>
                      <a:r>
                        <a:rPr lang="en-US" sz="3600" dirty="0" err="1" smtClean="0"/>
                        <a:t>Elles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104572" y="2503713"/>
            <a:ext cx="11835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err="1" smtClean="0"/>
              <a:t>avais</a:t>
            </a:r>
            <a:endParaRPr lang="en-US" sz="3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256972" y="3708399"/>
            <a:ext cx="11835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err="1" smtClean="0"/>
              <a:t>avais</a:t>
            </a:r>
            <a:endParaRPr lang="en-US" sz="3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256972" y="5050970"/>
            <a:ext cx="11551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err="1" smtClean="0"/>
              <a:t>avait</a:t>
            </a:r>
            <a:endParaRPr lang="en-US" sz="36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259287" y="2503713"/>
            <a:ext cx="17810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err="1" smtClean="0"/>
              <a:t>avions</a:t>
            </a:r>
            <a:endParaRPr lang="en-US" sz="36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411687" y="3708399"/>
            <a:ext cx="17810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err="1" smtClean="0"/>
              <a:t>aviez</a:t>
            </a:r>
            <a:endParaRPr lang="en-US" sz="36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6389917" y="5050970"/>
            <a:ext cx="17810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err="1" smtClean="0"/>
              <a:t>avaient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1458425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rgbClr val="DE6565"/>
            </a:solidFill>
          </a:ln>
        </p:spPr>
        <p:txBody>
          <a:bodyPr/>
          <a:lstStyle/>
          <a:p>
            <a:r>
              <a:rPr lang="en-US" dirty="0" err="1" smtClean="0"/>
              <a:t>Imparfait</a:t>
            </a:r>
            <a:r>
              <a:rPr lang="en-US" dirty="0" smtClean="0"/>
              <a:t> -  </a:t>
            </a:r>
            <a:r>
              <a:rPr lang="en-US" dirty="0" err="1" smtClean="0"/>
              <a:t>jouer</a:t>
            </a:r>
            <a:r>
              <a:rPr lang="en-US" dirty="0" smtClean="0"/>
              <a:t>- </a:t>
            </a:r>
            <a:r>
              <a:rPr lang="en-US" dirty="0" err="1" smtClean="0"/>
              <a:t>jou</a:t>
            </a:r>
            <a:r>
              <a:rPr lang="en-US" i="1" dirty="0" err="1" smtClean="0"/>
              <a:t>ons</a:t>
            </a:r>
            <a:endParaRPr lang="en-US" sz="60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4170882"/>
              </p:ext>
            </p:extLst>
          </p:nvPr>
        </p:nvGraphicFramePr>
        <p:xfrm>
          <a:off x="489857" y="2122714"/>
          <a:ext cx="7946571" cy="424107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51857"/>
                <a:gridCol w="2512785"/>
                <a:gridCol w="1387930"/>
                <a:gridCol w="2793999"/>
              </a:tblGrid>
              <a:tr h="1251857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smtClean="0"/>
                        <a:t>Je  </a:t>
                      </a:r>
                      <a:endParaRPr lang="en-US" sz="3600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smtClean="0"/>
                        <a:t>Nous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251857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err="1" smtClean="0"/>
                        <a:t>Tu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err="1" smtClean="0"/>
                        <a:t>Vous</a:t>
                      </a:r>
                      <a:endParaRPr lang="en-US" sz="3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51857"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Il/ Elle/</a:t>
                      </a:r>
                    </a:p>
                    <a:p>
                      <a:r>
                        <a:rPr lang="en-US" sz="3600" dirty="0" smtClean="0"/>
                        <a:t>On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err="1" smtClean="0"/>
                        <a:t>Ils</a:t>
                      </a:r>
                      <a:r>
                        <a:rPr lang="en-US" sz="3600" dirty="0" smtClean="0"/>
                        <a:t>/ </a:t>
                      </a:r>
                      <a:r>
                        <a:rPr lang="en-US" sz="3600" dirty="0" err="1" smtClean="0"/>
                        <a:t>Elles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104572" y="2503713"/>
            <a:ext cx="14300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u="sng" dirty="0" err="1" smtClean="0"/>
              <a:t>jou</a:t>
            </a:r>
            <a:r>
              <a:rPr lang="en-US" sz="3600" b="1" dirty="0" err="1" smtClean="0">
                <a:solidFill>
                  <a:srgbClr val="0000FF"/>
                </a:solidFill>
              </a:rPr>
              <a:t>ais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56972" y="3708399"/>
            <a:ext cx="14300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u="sng" dirty="0" err="1" smtClean="0"/>
              <a:t>jou</a:t>
            </a:r>
            <a:r>
              <a:rPr lang="en-US" sz="3600" b="1" dirty="0" err="1" smtClean="0">
                <a:solidFill>
                  <a:srgbClr val="0000FF"/>
                </a:solidFill>
              </a:rPr>
              <a:t>ais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56972" y="5050970"/>
            <a:ext cx="14029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u="sng" dirty="0" err="1" smtClean="0"/>
              <a:t>jou</a:t>
            </a:r>
            <a:r>
              <a:rPr lang="en-US" sz="3600" b="1" dirty="0" err="1" smtClean="0">
                <a:solidFill>
                  <a:srgbClr val="0000FF"/>
                </a:solidFill>
              </a:rPr>
              <a:t>ait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259287" y="2503713"/>
            <a:ext cx="17810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u="sng" dirty="0" err="1" smtClean="0"/>
              <a:t>jou</a:t>
            </a:r>
            <a:r>
              <a:rPr lang="en-US" sz="3600" b="1" dirty="0" err="1" smtClean="0">
                <a:solidFill>
                  <a:srgbClr val="0000FF"/>
                </a:solidFill>
              </a:rPr>
              <a:t>ions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411687" y="3708399"/>
            <a:ext cx="17810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u="sng" dirty="0" err="1" smtClean="0"/>
              <a:t>jou</a:t>
            </a:r>
            <a:r>
              <a:rPr lang="en-US" sz="3600" b="1" dirty="0" err="1" smtClean="0">
                <a:solidFill>
                  <a:srgbClr val="0000FF"/>
                </a:solidFill>
              </a:rPr>
              <a:t>iez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259287" y="5050970"/>
            <a:ext cx="22315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u="sng" dirty="0" err="1" smtClean="0"/>
              <a:t>jou</a:t>
            </a:r>
            <a:r>
              <a:rPr lang="en-US" sz="3600" b="1" dirty="0" err="1" smtClean="0">
                <a:solidFill>
                  <a:srgbClr val="0000FF"/>
                </a:solidFill>
              </a:rPr>
              <a:t>aient</a:t>
            </a:r>
            <a:endParaRPr lang="en-US" sz="36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3250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Imparfait</a:t>
            </a:r>
            <a:r>
              <a:rPr lang="en-US" dirty="0" smtClean="0"/>
              <a:t> -  </a:t>
            </a:r>
            <a:r>
              <a:rPr lang="en-US" dirty="0" err="1" smtClean="0"/>
              <a:t>prendre</a:t>
            </a:r>
            <a:r>
              <a:rPr lang="en-US" dirty="0" smtClean="0"/>
              <a:t>- </a:t>
            </a:r>
            <a:r>
              <a:rPr lang="en-US" dirty="0" err="1" smtClean="0"/>
              <a:t>pren</a:t>
            </a:r>
            <a:r>
              <a:rPr lang="en-US" i="1" dirty="0" err="1" smtClean="0"/>
              <a:t>ons</a:t>
            </a:r>
            <a:endParaRPr lang="en-US" sz="60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4902996"/>
              </p:ext>
            </p:extLst>
          </p:nvPr>
        </p:nvGraphicFramePr>
        <p:xfrm>
          <a:off x="489857" y="2122714"/>
          <a:ext cx="7946571" cy="424107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51857"/>
                <a:gridCol w="2512785"/>
                <a:gridCol w="1387930"/>
                <a:gridCol w="2793999"/>
              </a:tblGrid>
              <a:tr h="1251857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smtClean="0"/>
                        <a:t>Je  </a:t>
                      </a:r>
                      <a:endParaRPr lang="en-US" sz="3600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smtClean="0"/>
                        <a:t>Nous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251857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err="1" smtClean="0"/>
                        <a:t>Tu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err="1" smtClean="0"/>
                        <a:t>Vous</a:t>
                      </a:r>
                      <a:endParaRPr lang="en-US" sz="3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51857"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Il/ Elle/</a:t>
                      </a:r>
                    </a:p>
                    <a:p>
                      <a:r>
                        <a:rPr lang="en-US" sz="3600" dirty="0" smtClean="0"/>
                        <a:t>On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err="1" smtClean="0"/>
                        <a:t>Ils</a:t>
                      </a:r>
                      <a:r>
                        <a:rPr lang="en-US" sz="3600" dirty="0" smtClean="0"/>
                        <a:t>/ </a:t>
                      </a:r>
                      <a:r>
                        <a:rPr lang="en-US" sz="3600" dirty="0" err="1" smtClean="0"/>
                        <a:t>Elles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104572" y="2503713"/>
            <a:ext cx="16512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u="sng" dirty="0" err="1" smtClean="0"/>
              <a:t>pren</a:t>
            </a:r>
            <a:r>
              <a:rPr lang="en-US" sz="3600" b="1" dirty="0" err="1" smtClean="0">
                <a:solidFill>
                  <a:srgbClr val="0000FF"/>
                </a:solidFill>
              </a:rPr>
              <a:t>ais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56972" y="3708399"/>
            <a:ext cx="16512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u="sng" dirty="0" err="1" smtClean="0"/>
              <a:t>pren</a:t>
            </a:r>
            <a:r>
              <a:rPr lang="en-US" sz="3600" b="1" dirty="0" err="1" smtClean="0">
                <a:solidFill>
                  <a:srgbClr val="0000FF"/>
                </a:solidFill>
              </a:rPr>
              <a:t>ais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56972" y="5050970"/>
            <a:ext cx="16228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u="sng" dirty="0" err="1" smtClean="0"/>
              <a:t>pren</a:t>
            </a:r>
            <a:r>
              <a:rPr lang="en-US" sz="3600" b="1" dirty="0" err="1" smtClean="0">
                <a:solidFill>
                  <a:srgbClr val="0000FF"/>
                </a:solidFill>
              </a:rPr>
              <a:t>ait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842000" y="2503713"/>
            <a:ext cx="21983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u="sng" dirty="0" err="1" smtClean="0"/>
              <a:t>pren</a:t>
            </a:r>
            <a:r>
              <a:rPr lang="en-US" sz="3600" b="1" dirty="0" err="1" smtClean="0">
                <a:solidFill>
                  <a:srgbClr val="0000FF"/>
                </a:solidFill>
              </a:rPr>
              <a:t>ions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05286" y="3708399"/>
            <a:ext cx="21874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u="sng" dirty="0" err="1" smtClean="0"/>
              <a:t>pren</a:t>
            </a:r>
            <a:r>
              <a:rPr lang="en-US" sz="3600" b="1" dirty="0" err="1" smtClean="0">
                <a:solidFill>
                  <a:srgbClr val="0000FF"/>
                </a:solidFill>
              </a:rPr>
              <a:t>iez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842000" y="5050970"/>
            <a:ext cx="24855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u="sng" dirty="0" err="1" smtClean="0"/>
              <a:t>pren</a:t>
            </a:r>
            <a:r>
              <a:rPr lang="en-US" sz="3600" b="1" dirty="0" err="1" smtClean="0">
                <a:solidFill>
                  <a:srgbClr val="0000FF"/>
                </a:solidFill>
              </a:rPr>
              <a:t>aient</a:t>
            </a:r>
            <a:endParaRPr lang="en-US" sz="36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0025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Imparfait</a:t>
            </a:r>
            <a:r>
              <a:rPr lang="en-US" dirty="0" smtClean="0"/>
              <a:t> -  faire -</a:t>
            </a:r>
            <a:r>
              <a:rPr lang="en-US" dirty="0" err="1" smtClean="0"/>
              <a:t>fais</a:t>
            </a:r>
            <a:r>
              <a:rPr lang="en-US" i="1" dirty="0" err="1" smtClean="0"/>
              <a:t>ons</a:t>
            </a:r>
            <a:endParaRPr lang="en-US" sz="60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4426043"/>
              </p:ext>
            </p:extLst>
          </p:nvPr>
        </p:nvGraphicFramePr>
        <p:xfrm>
          <a:off x="489857" y="2122714"/>
          <a:ext cx="7946571" cy="424107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51857"/>
                <a:gridCol w="2512785"/>
                <a:gridCol w="1387930"/>
                <a:gridCol w="2793999"/>
              </a:tblGrid>
              <a:tr h="1251857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smtClean="0"/>
                        <a:t>Je </a:t>
                      </a:r>
                      <a:endParaRPr lang="en-US" sz="3600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smtClean="0"/>
                        <a:t>Nous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251857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err="1" smtClean="0"/>
                        <a:t>Tu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err="1" smtClean="0"/>
                        <a:t>Vous</a:t>
                      </a:r>
                      <a:endParaRPr lang="en-US" sz="3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51857"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Il/ Elle/</a:t>
                      </a:r>
                    </a:p>
                    <a:p>
                      <a:r>
                        <a:rPr lang="en-US" sz="3600" dirty="0" smtClean="0"/>
                        <a:t>On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err="1" smtClean="0"/>
                        <a:t>Ils</a:t>
                      </a:r>
                      <a:r>
                        <a:rPr lang="en-US" sz="3600" dirty="0" smtClean="0"/>
                        <a:t>/ </a:t>
                      </a:r>
                      <a:r>
                        <a:rPr lang="en-US" sz="3600" dirty="0" err="1" smtClean="0"/>
                        <a:t>Elles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104572" y="2503713"/>
            <a:ext cx="14688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u="sng" dirty="0" err="1" smtClean="0"/>
              <a:t>fais</a:t>
            </a:r>
            <a:r>
              <a:rPr lang="en-US" sz="3600" b="1" dirty="0" err="1" smtClean="0">
                <a:solidFill>
                  <a:srgbClr val="0000FF"/>
                </a:solidFill>
              </a:rPr>
              <a:t>ais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56972" y="3708399"/>
            <a:ext cx="14688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u="sng" dirty="0" err="1" smtClean="0"/>
              <a:t>fais</a:t>
            </a:r>
            <a:r>
              <a:rPr lang="en-US" sz="3600" b="1" dirty="0" err="1" smtClean="0">
                <a:solidFill>
                  <a:srgbClr val="0000FF"/>
                </a:solidFill>
              </a:rPr>
              <a:t>ais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56972" y="5050970"/>
            <a:ext cx="14414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u="sng" dirty="0" err="1" smtClean="0"/>
              <a:t>fais</a:t>
            </a:r>
            <a:r>
              <a:rPr lang="en-US" sz="3600" b="1" dirty="0" err="1" smtClean="0">
                <a:solidFill>
                  <a:srgbClr val="0000FF"/>
                </a:solidFill>
              </a:rPr>
              <a:t>ait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842000" y="2503713"/>
            <a:ext cx="21983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u="sng" dirty="0" err="1" smtClean="0"/>
              <a:t>fais</a:t>
            </a:r>
            <a:r>
              <a:rPr lang="en-US" sz="3600" b="1" dirty="0" err="1" smtClean="0">
                <a:solidFill>
                  <a:srgbClr val="0000FF"/>
                </a:solidFill>
              </a:rPr>
              <a:t>ions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05286" y="3708399"/>
            <a:ext cx="21874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u="sng" dirty="0" err="1" smtClean="0"/>
              <a:t>fais</a:t>
            </a:r>
            <a:r>
              <a:rPr lang="en-US" sz="3600" b="1" dirty="0" err="1" smtClean="0">
                <a:solidFill>
                  <a:srgbClr val="0000FF"/>
                </a:solidFill>
              </a:rPr>
              <a:t>iez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842000" y="5050970"/>
            <a:ext cx="24855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u="sng" dirty="0" err="1" smtClean="0"/>
              <a:t>fais</a:t>
            </a:r>
            <a:r>
              <a:rPr lang="en-US" sz="3600" b="1" dirty="0" err="1" smtClean="0">
                <a:solidFill>
                  <a:srgbClr val="0000FF"/>
                </a:solidFill>
              </a:rPr>
              <a:t>aient</a:t>
            </a:r>
            <a:endParaRPr lang="en-US" sz="36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5528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Imparfait</a:t>
            </a:r>
            <a:r>
              <a:rPr lang="en-US" dirty="0" smtClean="0"/>
              <a:t> -  </a:t>
            </a:r>
            <a:r>
              <a:rPr lang="en-US" dirty="0" err="1" smtClean="0"/>
              <a:t>choisir</a:t>
            </a:r>
            <a:r>
              <a:rPr lang="en-US" dirty="0" smtClean="0"/>
              <a:t> -</a:t>
            </a:r>
            <a:r>
              <a:rPr lang="en-US" dirty="0" err="1" smtClean="0"/>
              <a:t>choisiss</a:t>
            </a:r>
            <a:r>
              <a:rPr lang="en-US" i="1" dirty="0" err="1" smtClean="0"/>
              <a:t>ons</a:t>
            </a:r>
            <a:endParaRPr lang="en-US" sz="60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7579949"/>
              </p:ext>
            </p:extLst>
          </p:nvPr>
        </p:nvGraphicFramePr>
        <p:xfrm>
          <a:off x="489857" y="2122714"/>
          <a:ext cx="7946571" cy="424107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51857"/>
                <a:gridCol w="2512785"/>
                <a:gridCol w="1387930"/>
                <a:gridCol w="2793999"/>
              </a:tblGrid>
              <a:tr h="1251857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smtClean="0"/>
                        <a:t>Je  </a:t>
                      </a:r>
                      <a:endParaRPr lang="en-US" sz="3600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smtClean="0"/>
                        <a:t>Nous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251857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err="1" smtClean="0"/>
                        <a:t>Tu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err="1" smtClean="0"/>
                        <a:t>Vous</a:t>
                      </a:r>
                      <a:endParaRPr lang="en-US" sz="3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51857"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Il/ Elle/</a:t>
                      </a:r>
                    </a:p>
                    <a:p>
                      <a:r>
                        <a:rPr lang="en-US" sz="3600" dirty="0" smtClean="0"/>
                        <a:t>On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err="1" smtClean="0"/>
                        <a:t>Ils</a:t>
                      </a:r>
                      <a:r>
                        <a:rPr lang="en-US" sz="3600" dirty="0" smtClean="0"/>
                        <a:t>/ </a:t>
                      </a:r>
                      <a:r>
                        <a:rPr lang="en-US" sz="3600" dirty="0" err="1" smtClean="0"/>
                        <a:t>Elles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832548" y="2503713"/>
            <a:ext cx="23194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u="sng" dirty="0" err="1" smtClean="0"/>
              <a:t>choisiss</a:t>
            </a:r>
            <a:r>
              <a:rPr lang="en-US" sz="3600" b="1" dirty="0" err="1" smtClean="0">
                <a:solidFill>
                  <a:srgbClr val="0000FF"/>
                </a:solidFill>
              </a:rPr>
              <a:t>ais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76401" y="3588655"/>
            <a:ext cx="23194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u="sng" dirty="0" err="1"/>
              <a:t>choisiss</a:t>
            </a:r>
            <a:r>
              <a:rPr lang="en-US" sz="3600" b="1" dirty="0" err="1" smtClean="0">
                <a:solidFill>
                  <a:srgbClr val="0000FF"/>
                </a:solidFill>
              </a:rPr>
              <a:t>ais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04804" y="5050970"/>
            <a:ext cx="22910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u="sng" dirty="0" err="1"/>
              <a:t>choisiss</a:t>
            </a:r>
            <a:r>
              <a:rPr lang="en-US" sz="3600" b="1" dirty="0" err="1" smtClean="0">
                <a:solidFill>
                  <a:srgbClr val="0000FF"/>
                </a:solidFill>
              </a:rPr>
              <a:t>ait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97286" y="2503713"/>
            <a:ext cx="28302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u="sng" dirty="0" err="1"/>
              <a:t>choisiss</a:t>
            </a:r>
            <a:r>
              <a:rPr lang="en-US" sz="3600" b="1" dirty="0" err="1" smtClean="0">
                <a:solidFill>
                  <a:srgbClr val="0000FF"/>
                </a:solidFill>
              </a:rPr>
              <a:t>ions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497286" y="3708399"/>
            <a:ext cx="29935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u="sng" dirty="0" err="1"/>
              <a:t>choisiss</a:t>
            </a:r>
            <a:r>
              <a:rPr lang="en-US" sz="3600" b="1" dirty="0" err="1" smtClean="0">
                <a:solidFill>
                  <a:srgbClr val="0000FF"/>
                </a:solidFill>
              </a:rPr>
              <a:t>iez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97286" y="5050970"/>
            <a:ext cx="28302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u="sng" dirty="0" err="1"/>
              <a:t>choisiss</a:t>
            </a:r>
            <a:r>
              <a:rPr lang="en-US" sz="3600" b="1" dirty="0" err="1" smtClean="0">
                <a:solidFill>
                  <a:srgbClr val="0000FF"/>
                </a:solidFill>
              </a:rPr>
              <a:t>aient</a:t>
            </a:r>
            <a:endParaRPr lang="en-US" sz="36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1639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Imparfait</a:t>
            </a:r>
            <a:r>
              <a:rPr lang="en-US" dirty="0" smtClean="0"/>
              <a:t> -  lire -</a:t>
            </a:r>
            <a:r>
              <a:rPr lang="en-US" dirty="0" err="1" smtClean="0"/>
              <a:t>lis</a:t>
            </a:r>
            <a:r>
              <a:rPr lang="en-US" i="1" dirty="0" err="1" smtClean="0"/>
              <a:t>ons</a:t>
            </a:r>
            <a:endParaRPr lang="en-US" sz="60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6422108"/>
              </p:ext>
            </p:extLst>
          </p:nvPr>
        </p:nvGraphicFramePr>
        <p:xfrm>
          <a:off x="489857" y="2122714"/>
          <a:ext cx="7946571" cy="424107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51857"/>
                <a:gridCol w="2512785"/>
                <a:gridCol w="1387930"/>
                <a:gridCol w="2793999"/>
              </a:tblGrid>
              <a:tr h="1251857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smtClean="0"/>
                        <a:t>Je  </a:t>
                      </a:r>
                      <a:endParaRPr lang="en-US" sz="3600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smtClean="0"/>
                        <a:t>Nous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251857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err="1" smtClean="0"/>
                        <a:t>Tu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err="1" smtClean="0"/>
                        <a:t>Vous</a:t>
                      </a:r>
                      <a:endParaRPr lang="en-US" sz="3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51857"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Il/ Elle/</a:t>
                      </a:r>
                    </a:p>
                    <a:p>
                      <a:r>
                        <a:rPr lang="en-US" sz="3600" dirty="0" smtClean="0"/>
                        <a:t>On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err="1" smtClean="0"/>
                        <a:t>Ils</a:t>
                      </a:r>
                      <a:r>
                        <a:rPr lang="en-US" sz="3600" dirty="0" smtClean="0"/>
                        <a:t>/ </a:t>
                      </a:r>
                      <a:r>
                        <a:rPr lang="en-US" sz="3600" dirty="0" err="1" smtClean="0"/>
                        <a:t>Elles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285626" y="2503713"/>
            <a:ext cx="12184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u="sng" dirty="0" err="1" smtClean="0"/>
              <a:t>lis</a:t>
            </a:r>
            <a:r>
              <a:rPr lang="en-US" sz="3600" b="1" dirty="0" err="1" smtClean="0">
                <a:solidFill>
                  <a:srgbClr val="0000FF"/>
                </a:solidFill>
              </a:rPr>
              <a:t>ais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5626" y="3588655"/>
            <a:ext cx="12184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u="sng" dirty="0" err="1" smtClean="0"/>
              <a:t>lis</a:t>
            </a:r>
            <a:r>
              <a:rPr lang="en-US" sz="3600" b="1" dirty="0" err="1" smtClean="0">
                <a:solidFill>
                  <a:srgbClr val="0000FF"/>
                </a:solidFill>
              </a:rPr>
              <a:t>ais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85626" y="5050970"/>
            <a:ext cx="12184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u="sng" dirty="0" err="1" smtClean="0"/>
              <a:t>lis</a:t>
            </a:r>
            <a:r>
              <a:rPr lang="en-US" sz="3600" b="1" dirty="0" err="1" smtClean="0">
                <a:solidFill>
                  <a:srgbClr val="0000FF"/>
                </a:solidFill>
              </a:rPr>
              <a:t>ait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96000" y="2503713"/>
            <a:ext cx="24492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u="sng" dirty="0" err="1" smtClean="0"/>
              <a:t>lis</a:t>
            </a:r>
            <a:r>
              <a:rPr lang="en-US" sz="3600" b="1" dirty="0" err="1" smtClean="0">
                <a:solidFill>
                  <a:srgbClr val="0000FF"/>
                </a:solidFill>
              </a:rPr>
              <a:t>ions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932714" y="3588655"/>
            <a:ext cx="29935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u="sng" dirty="0" err="1" smtClean="0"/>
              <a:t>lis</a:t>
            </a:r>
            <a:r>
              <a:rPr lang="en-US" sz="3600" b="1" dirty="0" err="1" smtClean="0">
                <a:solidFill>
                  <a:srgbClr val="0000FF"/>
                </a:solidFill>
              </a:rPr>
              <a:t>iez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15001" y="5050970"/>
            <a:ext cx="28302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u="sng" dirty="0" err="1" smtClean="0"/>
              <a:t>lis</a:t>
            </a:r>
            <a:r>
              <a:rPr lang="en-US" sz="3600" b="1" dirty="0" err="1" smtClean="0">
                <a:solidFill>
                  <a:srgbClr val="0000FF"/>
                </a:solidFill>
              </a:rPr>
              <a:t>aient</a:t>
            </a:r>
            <a:endParaRPr lang="en-US" sz="36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0567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Imparfait</a:t>
            </a:r>
            <a:r>
              <a:rPr lang="en-US" dirty="0" smtClean="0"/>
              <a:t> -  </a:t>
            </a:r>
            <a:r>
              <a:rPr lang="en-US" dirty="0" err="1" smtClean="0"/>
              <a:t>écrire</a:t>
            </a:r>
            <a:r>
              <a:rPr lang="en-US" dirty="0" smtClean="0"/>
              <a:t> -</a:t>
            </a:r>
            <a:r>
              <a:rPr lang="en-US" dirty="0" err="1" smtClean="0"/>
              <a:t>écriv</a:t>
            </a:r>
            <a:r>
              <a:rPr lang="en-US" i="1" dirty="0" err="1" smtClean="0"/>
              <a:t>ons</a:t>
            </a:r>
            <a:endParaRPr lang="en-US" sz="60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7837437"/>
              </p:ext>
            </p:extLst>
          </p:nvPr>
        </p:nvGraphicFramePr>
        <p:xfrm>
          <a:off x="489857" y="2122714"/>
          <a:ext cx="7946571" cy="424107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51857"/>
                <a:gridCol w="2512785"/>
                <a:gridCol w="1387930"/>
                <a:gridCol w="2793999"/>
              </a:tblGrid>
              <a:tr h="1251857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smtClean="0"/>
                        <a:t>J’  </a:t>
                      </a:r>
                      <a:endParaRPr lang="en-US" sz="3600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smtClean="0"/>
                        <a:t>Nous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251857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err="1" smtClean="0"/>
                        <a:t>Tu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err="1" smtClean="0"/>
                        <a:t>Vous</a:t>
                      </a:r>
                      <a:endParaRPr lang="en-US" sz="3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51857"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Il/ Elle/</a:t>
                      </a:r>
                    </a:p>
                    <a:p>
                      <a:r>
                        <a:rPr lang="en-US" sz="3600" dirty="0" smtClean="0"/>
                        <a:t>On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err="1" smtClean="0"/>
                        <a:t>Ils</a:t>
                      </a:r>
                      <a:r>
                        <a:rPr lang="en-US" sz="3600" dirty="0" smtClean="0"/>
                        <a:t>/ </a:t>
                      </a:r>
                      <a:r>
                        <a:rPr lang="en-US" sz="3600" dirty="0" err="1" smtClean="0"/>
                        <a:t>Elles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397120" y="2503713"/>
            <a:ext cx="17116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err="1" smtClean="0"/>
              <a:t>écriv</a:t>
            </a:r>
            <a:r>
              <a:rPr lang="en-US" sz="3600" b="1" dirty="0" err="1" smtClean="0">
                <a:solidFill>
                  <a:srgbClr val="0000FF"/>
                </a:solidFill>
              </a:rPr>
              <a:t>ais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76401" y="3588655"/>
            <a:ext cx="17116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err="1"/>
              <a:t>écriv</a:t>
            </a:r>
            <a:r>
              <a:rPr lang="en-US" sz="3600" b="1" dirty="0" err="1" smtClean="0">
                <a:solidFill>
                  <a:srgbClr val="0000FF"/>
                </a:solidFill>
              </a:rPr>
              <a:t>ais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04804" y="5050970"/>
            <a:ext cx="16832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err="1"/>
              <a:t>écriv</a:t>
            </a:r>
            <a:r>
              <a:rPr lang="en-US" sz="3600" b="1" dirty="0" err="1" smtClean="0">
                <a:solidFill>
                  <a:srgbClr val="0000FF"/>
                </a:solidFill>
              </a:rPr>
              <a:t>ait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15001" y="2503713"/>
            <a:ext cx="28302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err="1"/>
              <a:t>écriv</a:t>
            </a:r>
            <a:r>
              <a:rPr lang="en-US" sz="3600" b="1" dirty="0" err="1" smtClean="0">
                <a:solidFill>
                  <a:srgbClr val="0000FF"/>
                </a:solidFill>
              </a:rPr>
              <a:t>ions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932714" y="3588655"/>
            <a:ext cx="29935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err="1"/>
              <a:t>écriv</a:t>
            </a:r>
            <a:r>
              <a:rPr lang="en-US" sz="3600" b="1" dirty="0" err="1" smtClean="0">
                <a:solidFill>
                  <a:srgbClr val="0000FF"/>
                </a:solidFill>
              </a:rPr>
              <a:t>iez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15001" y="5050970"/>
            <a:ext cx="28302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err="1"/>
              <a:t>écriv</a:t>
            </a:r>
            <a:r>
              <a:rPr lang="en-US" sz="3600" b="1" dirty="0" err="1" smtClean="0">
                <a:solidFill>
                  <a:srgbClr val="0000FF"/>
                </a:solidFill>
              </a:rPr>
              <a:t>aient</a:t>
            </a:r>
            <a:endParaRPr lang="en-US" sz="36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331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 </a:t>
            </a:r>
            <a:r>
              <a:rPr lang="en-US" dirty="0" err="1" smtClean="0"/>
              <a:t>Enfance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b="1" dirty="0" err="1" smtClean="0"/>
              <a:t>Quand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j’</a:t>
            </a:r>
            <a:r>
              <a:rPr lang="en-US" sz="3600" b="1" dirty="0" err="1" smtClean="0">
                <a:solidFill>
                  <a:srgbClr val="000090"/>
                </a:solidFill>
              </a:rPr>
              <a:t>étais</a:t>
            </a:r>
            <a:r>
              <a:rPr lang="en-US" sz="3600" b="1" dirty="0" smtClean="0"/>
              <a:t> petit/ </a:t>
            </a:r>
            <a:r>
              <a:rPr lang="en-US" sz="3600" b="1" dirty="0" err="1" smtClean="0"/>
              <a:t>quand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j’</a:t>
            </a:r>
            <a:r>
              <a:rPr lang="en-US" sz="3600" b="1" dirty="0" err="1" smtClean="0">
                <a:solidFill>
                  <a:srgbClr val="000090"/>
                </a:solidFill>
              </a:rPr>
              <a:t>avais</a:t>
            </a:r>
            <a:r>
              <a:rPr lang="en-US" sz="3600" b="1" dirty="0" smtClean="0"/>
              <a:t> 5 </a:t>
            </a:r>
            <a:r>
              <a:rPr lang="en-US" sz="3600" b="1" dirty="0" err="1" smtClean="0"/>
              <a:t>ans</a:t>
            </a:r>
            <a:r>
              <a:rPr lang="en-US" sz="3600" b="1" dirty="0" smtClean="0"/>
              <a:t>  </a:t>
            </a:r>
            <a:endParaRPr lang="en-US" sz="3600" b="1" dirty="0"/>
          </a:p>
        </p:txBody>
      </p:sp>
      <p:pic>
        <p:nvPicPr>
          <p:cNvPr id="4" name="Picture 3" descr="images-1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0314" y="2197937"/>
            <a:ext cx="5105400" cy="2993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2757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Quand</a:t>
            </a:r>
            <a:r>
              <a:rPr lang="en-US" dirty="0" smtClean="0"/>
              <a:t> </a:t>
            </a:r>
            <a:r>
              <a:rPr lang="en-US" dirty="0" err="1" smtClean="0"/>
              <a:t>j’avais</a:t>
            </a:r>
            <a:r>
              <a:rPr lang="en-US" dirty="0" smtClean="0"/>
              <a:t> 5 </a:t>
            </a:r>
            <a:r>
              <a:rPr lang="en-US" dirty="0" err="1" smtClean="0"/>
              <a:t>ans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b="1" dirty="0" err="1" smtClean="0"/>
              <a:t>j’</a:t>
            </a:r>
            <a:r>
              <a:rPr lang="en-US" sz="3600" b="1" dirty="0" err="1" smtClean="0">
                <a:solidFill>
                  <a:srgbClr val="000090"/>
                </a:solidFill>
              </a:rPr>
              <a:t>étais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très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gentil</a:t>
            </a:r>
            <a:r>
              <a:rPr lang="en-US" sz="3600" b="1" dirty="0" smtClean="0"/>
              <a:t> / </a:t>
            </a:r>
            <a:r>
              <a:rPr lang="en-US" sz="3600" b="1" dirty="0" err="1" smtClean="0"/>
              <a:t>gentille</a:t>
            </a:r>
            <a:r>
              <a:rPr lang="en-US" sz="3600" b="1" dirty="0" smtClean="0"/>
              <a:t>. </a:t>
            </a:r>
            <a:endParaRPr lang="en-US" sz="3600" b="1" dirty="0"/>
          </a:p>
        </p:txBody>
      </p:sp>
      <p:pic>
        <p:nvPicPr>
          <p:cNvPr id="4" name="Picture 3" descr="images-1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0314" y="2170227"/>
            <a:ext cx="5105400" cy="2993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7493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Quand</a:t>
            </a:r>
            <a:r>
              <a:rPr lang="en-US" dirty="0" smtClean="0"/>
              <a:t> </a:t>
            </a:r>
            <a:r>
              <a:rPr lang="en-US" dirty="0" err="1" smtClean="0"/>
              <a:t>j’avais</a:t>
            </a:r>
            <a:r>
              <a:rPr lang="en-US" dirty="0" smtClean="0"/>
              <a:t> 5 </a:t>
            </a:r>
            <a:r>
              <a:rPr lang="en-US" dirty="0" err="1" smtClean="0"/>
              <a:t>ans</a:t>
            </a:r>
            <a:r>
              <a:rPr lang="en-US" dirty="0" smtClean="0"/>
              <a:t>,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b="1" dirty="0" err="1" smtClean="0"/>
              <a:t>j’</a:t>
            </a:r>
            <a:r>
              <a:rPr lang="en-US" sz="3600" b="1" dirty="0" err="1" smtClean="0">
                <a:solidFill>
                  <a:srgbClr val="000090"/>
                </a:solidFill>
              </a:rPr>
              <a:t>avais</a:t>
            </a:r>
            <a:r>
              <a:rPr lang="en-US" sz="3600" b="1" dirty="0" smtClean="0"/>
              <a:t> les </a:t>
            </a:r>
            <a:r>
              <a:rPr lang="en-US" sz="3600" b="1" dirty="0" err="1" smtClean="0"/>
              <a:t>cheveux</a:t>
            </a:r>
            <a:r>
              <a:rPr lang="en-US" sz="3600" b="1" dirty="0" smtClean="0"/>
              <a:t> roux et je </a:t>
            </a:r>
            <a:r>
              <a:rPr lang="en-US" sz="3600" b="1" dirty="0" err="1" smtClean="0">
                <a:solidFill>
                  <a:srgbClr val="000090"/>
                </a:solidFill>
              </a:rPr>
              <a:t>portais</a:t>
            </a:r>
            <a:r>
              <a:rPr lang="en-US" sz="3600" b="1" dirty="0" smtClean="0"/>
              <a:t> des lunettes. </a:t>
            </a:r>
            <a:endParaRPr lang="en-US" sz="3600" b="1" dirty="0"/>
          </a:p>
        </p:txBody>
      </p:sp>
      <p:pic>
        <p:nvPicPr>
          <p:cNvPr id="4" name="Picture 3" descr="images-1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0314" y="2627442"/>
            <a:ext cx="5105400" cy="2993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1375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Quand</a:t>
            </a:r>
            <a:r>
              <a:rPr lang="en-US" dirty="0" smtClean="0"/>
              <a:t> </a:t>
            </a:r>
            <a:r>
              <a:rPr lang="en-US" dirty="0" err="1" smtClean="0"/>
              <a:t>j’avais</a:t>
            </a:r>
            <a:r>
              <a:rPr lang="en-US" dirty="0" smtClean="0"/>
              <a:t> 5 </a:t>
            </a:r>
            <a:r>
              <a:rPr lang="en-US" dirty="0" err="1" smtClean="0"/>
              <a:t>ans</a:t>
            </a:r>
            <a:r>
              <a:rPr lang="en-US" smtClean="0"/>
              <a:t>,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b="1" dirty="0" err="1" smtClean="0"/>
              <a:t>j’</a:t>
            </a:r>
            <a:r>
              <a:rPr lang="en-US" sz="3600" b="1" dirty="0" err="1" smtClean="0">
                <a:solidFill>
                  <a:srgbClr val="000090"/>
                </a:solidFill>
              </a:rPr>
              <a:t>avais</a:t>
            </a:r>
            <a:r>
              <a:rPr lang="en-US" sz="3600" b="1" dirty="0" smtClean="0"/>
              <a:t> beaucoup </a:t>
            </a:r>
            <a:r>
              <a:rPr lang="en-US" sz="3600" b="1" dirty="0" err="1" smtClean="0"/>
              <a:t>d’amis</a:t>
            </a:r>
            <a:r>
              <a:rPr lang="en-US" sz="3600" b="1" dirty="0" smtClean="0"/>
              <a:t>. </a:t>
            </a:r>
            <a:endParaRPr lang="en-US" sz="3600" b="1" dirty="0"/>
          </a:p>
        </p:txBody>
      </p:sp>
      <p:pic>
        <p:nvPicPr>
          <p:cNvPr id="4" name="Picture 3" descr="images-1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0314" y="2197937"/>
            <a:ext cx="5105400" cy="2993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2978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Quand</a:t>
            </a:r>
            <a:r>
              <a:rPr lang="en-US" dirty="0" smtClean="0"/>
              <a:t> </a:t>
            </a:r>
            <a:r>
              <a:rPr lang="en-US" dirty="0" err="1" smtClean="0"/>
              <a:t>j’étais</a:t>
            </a:r>
            <a:r>
              <a:rPr lang="en-US" dirty="0" smtClean="0"/>
              <a:t> </a:t>
            </a:r>
            <a:r>
              <a:rPr lang="en-US" dirty="0" err="1" smtClean="0"/>
              <a:t>jeune</a:t>
            </a:r>
            <a:r>
              <a:rPr lang="en-US" dirty="0" smtClean="0"/>
              <a:t>,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b="1" dirty="0"/>
              <a:t>j</a:t>
            </a:r>
            <a:r>
              <a:rPr lang="en-US" sz="3600" b="1" dirty="0" smtClean="0"/>
              <a:t>e </a:t>
            </a:r>
            <a:r>
              <a:rPr lang="en-US" sz="3600" b="1" dirty="0" err="1" smtClean="0">
                <a:solidFill>
                  <a:srgbClr val="000090"/>
                </a:solidFill>
              </a:rPr>
              <a:t>jouais</a:t>
            </a:r>
            <a:r>
              <a:rPr lang="en-US" sz="3600" b="1" dirty="0" smtClean="0"/>
              <a:t> au foot. </a:t>
            </a:r>
            <a:endParaRPr lang="en-US" sz="3600" b="1" dirty="0"/>
          </a:p>
        </p:txBody>
      </p:sp>
      <p:pic>
        <p:nvPicPr>
          <p:cNvPr id="6" name="Picture 5" descr="DownloadedFile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5700" y="2212784"/>
            <a:ext cx="4849586" cy="3084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6331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Quand</a:t>
            </a:r>
            <a:r>
              <a:rPr lang="en-US" dirty="0" smtClean="0"/>
              <a:t> </a:t>
            </a:r>
            <a:r>
              <a:rPr lang="en-US" dirty="0" err="1" smtClean="0"/>
              <a:t>j’étais</a:t>
            </a:r>
            <a:r>
              <a:rPr lang="en-US" dirty="0" smtClean="0"/>
              <a:t> </a:t>
            </a:r>
            <a:r>
              <a:rPr lang="en-US" dirty="0" err="1" smtClean="0"/>
              <a:t>jeune</a:t>
            </a:r>
            <a:r>
              <a:rPr lang="en-US" dirty="0" smtClean="0"/>
              <a:t>,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b="1" dirty="0" err="1"/>
              <a:t>j</a:t>
            </a:r>
            <a:r>
              <a:rPr lang="en-US" sz="3600" b="1" dirty="0" err="1" smtClean="0"/>
              <a:t>’</a:t>
            </a:r>
            <a:r>
              <a:rPr lang="en-US" sz="3600" b="1" dirty="0" err="1" smtClean="0">
                <a:solidFill>
                  <a:srgbClr val="000090"/>
                </a:solidFill>
              </a:rPr>
              <a:t>adorais</a:t>
            </a:r>
            <a:r>
              <a:rPr lang="en-US" sz="3600" b="1" dirty="0" smtClean="0"/>
              <a:t> la glace. </a:t>
            </a:r>
            <a:endParaRPr lang="en-US" sz="3600" b="1" dirty="0"/>
          </a:p>
        </p:txBody>
      </p:sp>
      <p:pic>
        <p:nvPicPr>
          <p:cNvPr id="5" name="Picture 4" descr="DownloadedFile-1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142" y="2139543"/>
            <a:ext cx="5152571" cy="2648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4515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Quand</a:t>
            </a:r>
            <a:r>
              <a:rPr lang="en-US" dirty="0" smtClean="0"/>
              <a:t> </a:t>
            </a:r>
            <a:r>
              <a:rPr lang="en-US" dirty="0" err="1" smtClean="0"/>
              <a:t>j’étais</a:t>
            </a:r>
            <a:r>
              <a:rPr lang="en-US" dirty="0" smtClean="0"/>
              <a:t> </a:t>
            </a:r>
            <a:r>
              <a:rPr lang="en-US" dirty="0" err="1" smtClean="0"/>
              <a:t>jeune</a:t>
            </a:r>
            <a:r>
              <a:rPr lang="en-US" dirty="0" smtClean="0"/>
              <a:t>,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 ma </a:t>
            </a:r>
            <a:r>
              <a:rPr lang="en-US" sz="3600" b="1" dirty="0" err="1" smtClean="0"/>
              <a:t>soeur</a:t>
            </a:r>
            <a:r>
              <a:rPr lang="en-US" sz="3600" b="1" dirty="0" smtClean="0"/>
              <a:t> et </a:t>
            </a:r>
            <a:r>
              <a:rPr lang="en-US" sz="3600" b="1" dirty="0" err="1" smtClean="0"/>
              <a:t>moi</a:t>
            </a:r>
            <a:r>
              <a:rPr lang="en-US" sz="3600" b="1" dirty="0" smtClean="0"/>
              <a:t>, nous </a:t>
            </a:r>
            <a:r>
              <a:rPr lang="en-US" sz="3600" b="1" dirty="0" err="1" smtClean="0">
                <a:solidFill>
                  <a:srgbClr val="000090"/>
                </a:solidFill>
              </a:rPr>
              <a:t>obéissions</a:t>
            </a:r>
            <a:r>
              <a:rPr lang="en-US" sz="3600" b="1" dirty="0" smtClean="0">
                <a:solidFill>
                  <a:srgbClr val="000090"/>
                </a:solidFill>
              </a:rPr>
              <a:t> </a:t>
            </a:r>
            <a:r>
              <a:rPr lang="en-US" sz="3600" b="1" dirty="0" err="1" smtClean="0">
                <a:solidFill>
                  <a:srgbClr val="000090"/>
                </a:solidFill>
              </a:rPr>
              <a:t>à</a:t>
            </a:r>
            <a:r>
              <a:rPr lang="en-US" sz="3600" b="1" dirty="0" smtClean="0">
                <a:solidFill>
                  <a:srgbClr val="000090"/>
                </a:solidFill>
              </a:rPr>
              <a:t> </a:t>
            </a:r>
            <a:r>
              <a:rPr lang="en-US" sz="3600" b="1" dirty="0" err="1" smtClean="0"/>
              <a:t>nos</a:t>
            </a:r>
            <a:r>
              <a:rPr lang="en-US" sz="3600" b="1" dirty="0" smtClean="0"/>
              <a:t> parents. </a:t>
            </a:r>
            <a:endParaRPr lang="en-US" sz="3600" b="1" dirty="0"/>
          </a:p>
        </p:txBody>
      </p:sp>
      <p:pic>
        <p:nvPicPr>
          <p:cNvPr id="4" name="Picture 3" descr="images-3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4856" y="2637679"/>
            <a:ext cx="3955143" cy="3390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9480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Quand</a:t>
            </a:r>
            <a:r>
              <a:rPr lang="en-US" dirty="0" smtClean="0"/>
              <a:t> </a:t>
            </a:r>
            <a:r>
              <a:rPr lang="en-US" dirty="0" err="1" smtClean="0"/>
              <a:t>j’étais</a:t>
            </a:r>
            <a:r>
              <a:rPr lang="en-US" dirty="0" smtClean="0"/>
              <a:t> petit,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nous </a:t>
            </a:r>
            <a:r>
              <a:rPr lang="en-US" sz="3600" b="1" dirty="0" err="1" smtClean="0">
                <a:solidFill>
                  <a:srgbClr val="000090"/>
                </a:solidFill>
              </a:rPr>
              <a:t>étions</a:t>
            </a:r>
            <a:r>
              <a:rPr lang="en-US" sz="3600" b="1" dirty="0" smtClean="0">
                <a:solidFill>
                  <a:srgbClr val="000090"/>
                </a:solidFill>
              </a:rPr>
              <a:t> </a:t>
            </a:r>
            <a:r>
              <a:rPr lang="en-US" sz="3600" b="1" dirty="0" smtClean="0"/>
              <a:t>des </a:t>
            </a:r>
            <a:r>
              <a:rPr lang="en-US" sz="3600" b="1" dirty="0" err="1" smtClean="0"/>
              <a:t>petits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anges</a:t>
            </a:r>
            <a:r>
              <a:rPr lang="en-US" sz="3600" b="1" dirty="0" smtClean="0"/>
              <a:t>. </a:t>
            </a:r>
            <a:endParaRPr lang="en-US" sz="3600" b="1" dirty="0"/>
          </a:p>
        </p:txBody>
      </p:sp>
      <p:pic>
        <p:nvPicPr>
          <p:cNvPr id="4" name="Picture 3" descr="images-1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5759" y="2263569"/>
            <a:ext cx="3248893" cy="1905001"/>
          </a:xfrm>
          <a:prstGeom prst="rect">
            <a:avLst/>
          </a:prstGeom>
        </p:spPr>
      </p:pic>
      <p:pic>
        <p:nvPicPr>
          <p:cNvPr id="5" name="Picture 4" descr="images-4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9708" y="2263569"/>
            <a:ext cx="2514600" cy="3238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5104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Theme3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Theme3</Template>
  <TotalTime>85</TotalTime>
  <Words>279</Words>
  <Application>Microsoft Macintosh PowerPoint</Application>
  <PresentationFormat>On-screen Show (4:3)</PresentationFormat>
  <Paragraphs>163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Comic Sans MS</vt:lpstr>
      <vt:lpstr>Arial</vt:lpstr>
      <vt:lpstr>Calibri</vt:lpstr>
      <vt:lpstr>Theme3</vt:lpstr>
      <vt:lpstr>T’es branché! Unité 1</vt:lpstr>
      <vt:lpstr>MON Enfance</vt:lpstr>
      <vt:lpstr>Quand j’avais 5 ans</vt:lpstr>
      <vt:lpstr>Quand j’avais 5 ans, </vt:lpstr>
      <vt:lpstr>Quand j’avais 5 ans, </vt:lpstr>
      <vt:lpstr>Quand j’étais jeune, </vt:lpstr>
      <vt:lpstr>Quand j’étais jeune, </vt:lpstr>
      <vt:lpstr>Quand j’étais jeune, </vt:lpstr>
      <vt:lpstr>Quand j’étais petit,</vt:lpstr>
      <vt:lpstr>Imparfait -  être</vt:lpstr>
      <vt:lpstr>Imparfait -  avoir</vt:lpstr>
      <vt:lpstr>Imparfait -  jouer- jouons</vt:lpstr>
      <vt:lpstr>Imparfait -  prendre- prenons</vt:lpstr>
      <vt:lpstr>Imparfait -  faire -faisons</vt:lpstr>
      <vt:lpstr>Imparfait -  choisir -choisissons</vt:lpstr>
      <vt:lpstr>Imparfait -  lire -lisons</vt:lpstr>
      <vt:lpstr>Imparfait -  écrire -écrivons</vt:lpstr>
    </vt:vector>
  </TitlesOfParts>
  <Company>Fairfield Ludlowe High School</Company>
  <LinksUpToDate>false</LinksUpToDate>
  <SharedDoc>false</SharedDoc>
  <HyperlinksChanged>false</HyperlinksChanged>
  <AppVersion>15.0023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CAT 2</dc:title>
  <dc:creator>Viviane Grebert</dc:creator>
  <cp:lastModifiedBy>LAVIGNE,MARIE</cp:lastModifiedBy>
  <cp:revision>24</cp:revision>
  <cp:lastPrinted>2012-05-03T15:52:47Z</cp:lastPrinted>
  <dcterms:created xsi:type="dcterms:W3CDTF">2012-04-01T19:25:49Z</dcterms:created>
  <dcterms:modified xsi:type="dcterms:W3CDTF">2016-07-05T17:40:21Z</dcterms:modified>
</cp:coreProperties>
</file>